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3713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309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888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76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801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895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567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521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120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157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493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9496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576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7111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6423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049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151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DF3540D-C875-4A39-B381-1625B79A60D2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D7E99EE-9391-47AC-B59A-B5C57D0D5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0747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6E4ADF-4CBF-5408-854E-67EA32041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1357" y="1409956"/>
            <a:ext cx="4743099" cy="450621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374EDF-2FCC-C934-5BD2-A641CADB3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494" y="118872"/>
            <a:ext cx="11327642" cy="1066967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0" i="1" cap="none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Познавательная фото-викторина, </a:t>
            </a:r>
            <a:br>
              <a:rPr lang="ru-RU" sz="1800" b="0" i="1" cap="none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800" b="0" i="1" cap="none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посвящённая 329-й годовщине Паланы (со дня первого упоминания) </a:t>
            </a:r>
            <a:br>
              <a:rPr lang="ru-RU" sz="1800" b="0" i="1" cap="none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800" b="0" i="1" cap="none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и 89-летию её статуса окружного центра.</a:t>
            </a:r>
            <a:br>
              <a:rPr lang="ru-RU" sz="1800" b="0" i="1" cap="none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0" i="1" cap="none" dirty="0">
                <a:ln w="0"/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 местам нашей памяти: угадай место на фото»</a:t>
            </a:r>
            <a:endParaRPr lang="ru-RU" sz="2000" i="1" cap="none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A8B9092-ECF8-E099-5481-CB1A15C837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8293" y="1236220"/>
            <a:ext cx="6375280" cy="5461849"/>
          </a:xfrm>
        </p:spPr>
        <p:txBody>
          <a:bodyPr>
            <a:normAutofit fontScale="40000" lnSpcReduction="20000"/>
          </a:bodyPr>
          <a:lstStyle/>
          <a:p>
            <a:endParaRPr lang="ru-RU" sz="34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45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Дорогие друзья!</a:t>
            </a:r>
          </a:p>
          <a:p>
            <a:endParaRPr lang="ru-RU" sz="3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Bef>
                <a:spcPts val="0"/>
              </a:spcBef>
            </a:pPr>
            <a:r>
              <a:rPr lang="ru-RU" sz="34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этом году мы отмечаем две важные даты: 329-ю годовщину со дня первого упоминания Паланы и 89-летие статуса нашего окружного центра. Но помимо официальных страниц истории, у нашего края есть своя, «живая» география — та, что живёт в памяти людей и передаётся из поколения в поколение.</a:t>
            </a:r>
          </a:p>
          <a:p>
            <a:pPr indent="457200" algn="just">
              <a:spcBef>
                <a:spcPts val="0"/>
              </a:spcBef>
            </a:pPr>
            <a:r>
              <a:rPr lang="ru-RU" sz="34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Вокруг Паланы сложились уникальные ориентиры: места, которые редко встретишь на туристических картах, но которые знает каждый местный житель. Здесь, в тундре и лесу, на берегах рек — каждый изгиб берега, каждая поляна или сопка имеют своё имя. Именно по этим названиям мы до сих пор находим дорогу домой, встречаемся с друзьями и ориентируемся в незнакомой местности. Это не просто слова — это язык, на котором говорит наша земля, и часть нашей общей памяти.</a:t>
            </a:r>
          </a:p>
          <a:p>
            <a:pPr indent="457200" algn="just">
              <a:spcBef>
                <a:spcPts val="0"/>
              </a:spcBef>
            </a:pPr>
            <a:r>
              <a:rPr lang="ru-RU" sz="34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Эта фото-викторина приглашает вас в путешествие по любимым уголкам окрестностей Паланы. На снимках — те самые места, которые дороги сердцу каждого </a:t>
            </a:r>
            <a:r>
              <a:rPr lang="ru-RU" sz="3400" b="1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паланца</a:t>
            </a:r>
            <a:r>
              <a:rPr lang="ru-RU" sz="34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Но чтобы узнать их, недостаточно просто распознать пейзаж: нужно знать, как эти места называют свои — те самые «домашние» имена, что помогают нам не заблудиться среди бескрайней тундры, на берегу реки и в лесу.</a:t>
            </a:r>
          </a:p>
          <a:p>
            <a:pPr indent="457200" algn="just">
              <a:spcBef>
                <a:spcPts val="0"/>
              </a:spcBef>
            </a:pPr>
            <a:r>
              <a:rPr lang="ru-RU" sz="34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Сможете ли вы угадать, о каких локациях идёт речь, зная только их народные названия? Проверьте свою наблюдательность и связь с родным краем!</a:t>
            </a:r>
            <a:endParaRPr lang="ru-RU" sz="3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34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Удачи в путешествии по фотографиям Паланы!</a:t>
            </a:r>
            <a:endParaRPr lang="ru-RU" sz="3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3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3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8434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3C1C26-824F-B897-87E7-0ED924BD8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59" y="1609344"/>
            <a:ext cx="5742542" cy="362102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6DFED9-B11C-7A8F-2493-A1573E1D83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368" y="253683"/>
            <a:ext cx="10698480" cy="1355661"/>
          </a:xfrm>
        </p:spPr>
        <p:txBody>
          <a:bodyPr>
            <a:normAutofit/>
          </a:bodyPr>
          <a:lstStyle/>
          <a:p>
            <a:pPr algn="ctr"/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 сопка легко узнаётся — её визитная карточка: стела с надписью «Палана». Стела словно встречает каждого, кто поднимается наверх. Сюда ведёт дорога, которую помнит почти каждый, кто хоть однажды прилетал в Палану. Помните название этой сопки?»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F561EF-5574-B36C-D9B8-17FF4AC11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604" y="2898648"/>
            <a:ext cx="5631621" cy="347472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174010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EBE0D6-FDFE-56AD-3A25-681BD3F96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980" y="1591226"/>
            <a:ext cx="5145646" cy="288325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151C31-4AC6-02E3-EF25-753521255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8287"/>
            <a:ext cx="10188734" cy="1671614"/>
          </a:xfrm>
        </p:spPr>
        <p:txBody>
          <a:bodyPr>
            <a:normAutofit/>
          </a:bodyPr>
          <a:lstStyle/>
          <a:p>
            <a:pPr marL="342900" lvl="0" indent="342900" algn="ctr">
              <a:lnSpc>
                <a:spcPct val="115000"/>
              </a:lnSpc>
            </a:pPr>
            <a:r>
              <a:rPr lang="ru-RU" sz="1800" cap="none" spc="15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Э</a:t>
            </a:r>
            <a:r>
              <a:rPr lang="ru-RU" sz="18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та сопка прекрасна круглый год! Летом и осенью склоны радуют яркими красками листвы, в конце июля здесь поспевает княженика, а зимой сопка становится излюбленным склоном для лыжников и сноубордистов. название этой сопки говорит само за себя. Как называется эта сопка?</a:t>
            </a:r>
            <a:br>
              <a:rPr lang="ru-RU" sz="16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b="1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3D68EEF-6EDE-AC09-2D0E-2DA4024648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97686" y="3651110"/>
            <a:ext cx="6333785" cy="299860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C8CAB9-3437-0491-0618-4ECBF67FC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850" y="1700816"/>
            <a:ext cx="4958768" cy="279015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4DCB3B-26A3-4E0F-034C-8AFE73E41C8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2803"/>
          <a:stretch/>
        </p:blipFill>
        <p:spPr>
          <a:xfrm>
            <a:off x="428632" y="3449883"/>
            <a:ext cx="5060424" cy="309722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825612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E39F57-B69C-605A-89C0-F8E3451A8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363388"/>
            <a:ext cx="11347704" cy="1895180"/>
          </a:xfrm>
        </p:spPr>
        <p:txBody>
          <a:bodyPr>
            <a:noAutofit/>
          </a:bodyPr>
          <a:lstStyle/>
          <a:p>
            <a:pPr marL="342900" lvl="0" indent="-342900" algn="ctr">
              <a:lnSpc>
                <a:spcPct val="115000"/>
              </a:lnSpc>
            </a:pPr>
            <a:br>
              <a:rPr lang="ru-RU" sz="2000" i="1" cap="none" spc="15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000" i="1" cap="none" spc="15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z="2000" i="1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старину это место служило </a:t>
            </a:r>
            <a:r>
              <a:rPr lang="ru-RU" sz="2000" i="1" cap="none" spc="15" dirty="0" err="1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чавчувенам</a:t>
            </a:r>
            <a:r>
              <a:rPr lang="ru-RU" sz="2000" i="1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«дозорной» сопкой, во время межродовых стычек с неё разведчики подавали сигнал о приближении неприятеля. По </a:t>
            </a:r>
            <a:r>
              <a:rPr lang="ru-RU" sz="2000" i="1" cap="none" spc="15" dirty="0" err="1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чавчувенски</a:t>
            </a:r>
            <a:r>
              <a:rPr lang="ru-RU" sz="2000" i="1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-  эта сопка называется «Вороний гам», по-нымылански «Девичья сопка», </a:t>
            </a:r>
            <a:br>
              <a:rPr lang="ru-RU" sz="2000" i="1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000" i="1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а как её называют современники?</a:t>
            </a:r>
            <a:br>
              <a:rPr lang="ru-RU" sz="2000" i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i="1" cap="none" spc="1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br>
              <a:rPr lang="ru-RU" sz="2000" i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000" i="1" cap="none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D3ADCE6-AFD0-70BB-CD6A-139F2471F4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5820" y="2103662"/>
            <a:ext cx="8944684" cy="448125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60000"/>
                <a:lumOff val="4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600416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A22F58-5B5E-C237-3560-4DC779149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868" y="292511"/>
            <a:ext cx="8534400" cy="1507067"/>
          </a:xfrm>
        </p:spPr>
        <p:txBody>
          <a:bodyPr>
            <a:normAutofit fontScale="90000"/>
          </a:bodyPr>
          <a:lstStyle/>
          <a:p>
            <a:pPr marL="342900" lvl="0" indent="-342900" algn="ctr">
              <a:lnSpc>
                <a:spcPts val="2100"/>
              </a:lnSpc>
            </a:pPr>
            <a:r>
              <a:rPr lang="ru-RU" sz="20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На этой фотографии хорошо видно макушку «Круглой» сопки и вершину «</a:t>
            </a:r>
            <a:r>
              <a:rPr lang="ru-RU" sz="2000" cap="none" spc="15" dirty="0" err="1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Г</a:t>
            </a:r>
            <a:r>
              <a:rPr lang="ru-RU" sz="2000" cap="none" spc="15" dirty="0" err="1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орнолыжки</a:t>
            </a:r>
            <a:r>
              <a:rPr lang="ru-RU" sz="20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», </a:t>
            </a:r>
            <a:br>
              <a:rPr lang="ru-RU" sz="20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0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как вы думаете с какого места снято это фото? Для подсказки смотрите следующее фото. </a:t>
            </a:r>
            <a:br>
              <a:rPr lang="ru-RU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400" i="1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ru-RU" sz="36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cap="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C458AB-7D88-E5D7-2A87-9BFC42819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258" y="1799578"/>
            <a:ext cx="9837484" cy="450105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tx2">
                <a:lumMod val="75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170591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79894A-63AB-9A6F-D214-D0A087834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560632"/>
            <a:ext cx="8534400" cy="79966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cap="none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40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 называется это место?</a:t>
            </a:r>
            <a:br>
              <a:rPr lang="ru-RU" sz="40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F03B684-B387-0662-77E5-A39E7E54D9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4930" y="1882173"/>
            <a:ext cx="11082140" cy="441519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tx2">
                <a:lumMod val="75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4138438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F923E4-E2F8-03F2-66A2-A398788B7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229391"/>
            <a:ext cx="10250424" cy="1507067"/>
          </a:xfrm>
        </p:spPr>
        <p:txBody>
          <a:bodyPr>
            <a:normAutofit fontScale="90000"/>
          </a:bodyPr>
          <a:lstStyle/>
          <a:p>
            <a:pPr marL="342900" lvl="0" indent="-342900" algn="ctr">
              <a:lnSpc>
                <a:spcPct val="107000"/>
              </a:lnSpc>
              <a:spcAft>
                <a:spcPts val="800"/>
              </a:spcAft>
            </a:pPr>
            <a:r>
              <a:rPr lang="ru-RU" sz="24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корякском языке, </a:t>
            </a:r>
            <a:r>
              <a:rPr lang="ru-RU" sz="2400" cap="none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нымылане</a:t>
            </a:r>
            <a:r>
              <a:rPr lang="ru-RU" sz="24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называют это место «Норный дом», а как оно называется по-русски, назовите его распространённое название?</a:t>
            </a:r>
            <a:b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43997C8-FBFC-B776-D84C-88CA462B5E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196" y="1149016"/>
            <a:ext cx="6164852" cy="253557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EE1BE0-C4BB-1B85-174D-91DAF30CD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984" y="2034078"/>
            <a:ext cx="5739490" cy="321592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FE9FFC-2EF0-BB70-E35C-1437751CB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2580" y="3982211"/>
            <a:ext cx="6539548" cy="271297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139401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80D88-1198-50E9-F11A-DE5B72903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365125"/>
            <a:ext cx="11503152" cy="1507067"/>
          </a:xfrm>
        </p:spPr>
        <p:txBody>
          <a:bodyPr>
            <a:noAutofit/>
          </a:bodyPr>
          <a:lstStyle/>
          <a:p>
            <a:pPr marL="342900" lvl="0" indent="-342900" algn="ctr">
              <a:lnSpc>
                <a:spcPts val="2100"/>
              </a:lnSpc>
            </a:pPr>
            <a:r>
              <a:rPr lang="ru-RU" sz="18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Рыбалка с балаганами на берегу реки </a:t>
            </a:r>
            <a:r>
              <a:rPr lang="ru-RU" sz="1800" cap="none" spc="15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z="18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алана.</a:t>
            </a:r>
            <a:br>
              <a:rPr lang="ru-RU" sz="18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Это одна из самых популярных рыбалок </a:t>
            </a:r>
            <a:r>
              <a:rPr lang="ru-RU" sz="1800" cap="none" spc="15" dirty="0" err="1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паланцев</a:t>
            </a:r>
            <a:r>
              <a:rPr lang="ru-RU" sz="18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— её название у всех на слуху, когда речь заходит о рыбалке. В начале 2000-х годов место с балаганами было легко узнаваемо: </a:t>
            </a:r>
            <a:br>
              <a:rPr lang="ru-RU" sz="18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8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здесь не раз проходили летние национальные праздники. </a:t>
            </a:r>
            <a:br>
              <a:rPr lang="ru-RU" sz="18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8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Сейчас оно изменилось, но осталось любимым местом для рыбалки.</a:t>
            </a:r>
            <a:br>
              <a:rPr lang="ru-RU" sz="18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1800" cap="none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66DD62-6755-002C-5763-3C7478141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4100738"/>
            <a:ext cx="4197096" cy="21532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85AA7B-09A1-4C47-FE8F-43B4070FB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326" y="4100738"/>
            <a:ext cx="4929193" cy="21532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Объект 3">
            <a:extLst>
              <a:ext uri="{FF2B5EF4-FFF2-40B4-BE49-F238E27FC236}">
                <a16:creationId xmlns:a16="http://schemas.microsoft.com/office/drawing/2014/main" id="{38E9736C-B020-B8B3-6B2F-591365867C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409795" y="1744318"/>
            <a:ext cx="5526216" cy="2456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26892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03E3D6-CF13-8266-E57C-15880DF04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87" y="280925"/>
            <a:ext cx="11027826" cy="1507067"/>
          </a:xfrm>
        </p:spPr>
        <p:txBody>
          <a:bodyPr>
            <a:normAutofit fontScale="90000"/>
          </a:bodyPr>
          <a:lstStyle/>
          <a:p>
            <a:pPr marL="342900" lvl="0" indent="-342900" algn="ctr">
              <a:lnSpc>
                <a:spcPts val="2100"/>
              </a:lnSpc>
            </a:pPr>
            <a:r>
              <a:rPr lang="ru-RU" sz="1800" b="1" cap="none" spc="15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</a:t>
            </a:r>
            <a:r>
              <a:rPr lang="ru-RU" sz="1800" b="1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Живописный распадок в окрестностях </a:t>
            </a:r>
            <a:r>
              <a:rPr lang="ru-RU" sz="1800" b="1" cap="none" spc="15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z="1800" b="1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аланы. Это место обожают охотники, сборщики дикоросов и любители пеших походов. По-корякски его название означает «Скелет кедрача», а тропы сюда ведут с разных сторон — от «Круглой» сопки, «Выделенной», «Стрельбища» и сопки «Луны». Осенью здесь полно ягоды и шишек.</a:t>
            </a:r>
            <a:br>
              <a:rPr lang="ru-RU" sz="16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b="1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Как называется этот распадок?</a:t>
            </a:r>
            <a:br>
              <a:rPr lang="ru-RU" sz="16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1800" cap="none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F2C61EC-D8E5-378A-AE5D-FD30C03A4B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808" y="1787992"/>
            <a:ext cx="6555819" cy="28964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20000"/>
                <a:lumOff val="8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4FDF30-DCF4-2A9E-6D06-7683F22CF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2072" y="3429000"/>
            <a:ext cx="6517841" cy="3044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92475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3FD37D-87FB-A862-F31C-8A4B0F5CF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267265"/>
            <a:ext cx="10936224" cy="1507067"/>
          </a:xfrm>
        </p:spPr>
        <p:txBody>
          <a:bodyPr>
            <a:normAutofit/>
          </a:bodyPr>
          <a:lstStyle/>
          <a:p>
            <a:pPr marL="342900" lvl="0" indent="-342900" algn="ctr">
              <a:lnSpc>
                <a:spcPts val="2100"/>
              </a:lnSpc>
            </a:pPr>
            <a:r>
              <a:rPr lang="ru-RU" sz="1800" b="1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Над устьем реки </a:t>
            </a:r>
            <a:r>
              <a:rPr lang="ru-RU" sz="1800" b="1" cap="none" spc="15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z="1800" b="1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алана возвышается сопка с очень неожиданным именем. Для этих северных мест оно звучит почти как шутка, но прижилось в 80‑х благодаря приезжим морякам. А по‑корякски </a:t>
            </a:r>
            <a:r>
              <a:rPr lang="ru-RU" sz="1800" b="1" cap="none" spc="15" dirty="0" err="1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нымылане</a:t>
            </a:r>
            <a:r>
              <a:rPr lang="ru-RU" sz="1800" b="1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её называют — «Жилище волн». </a:t>
            </a:r>
            <a:br>
              <a:rPr lang="ru-RU" sz="1800" b="1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800" b="1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И каждую весну она укрыта ковром из подснежников. Узнали место?</a:t>
            </a:r>
            <a:br>
              <a:rPr lang="ru-RU" sz="16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1800" cap="none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9E6E1B1-81D1-A6B9-43A0-DA91C295F3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688" y="1774332"/>
            <a:ext cx="6120914" cy="246909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8BA994-DE87-FD55-96A5-F14BD7D84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589" y="2517534"/>
            <a:ext cx="6449548" cy="274940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FC37CB-676A-F44C-1877-E604CBA1B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3634775"/>
            <a:ext cx="6479585" cy="297369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857226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AFD0A1-5590-FD09-AF64-3A4D88A10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804" y="90805"/>
            <a:ext cx="10782364" cy="1507067"/>
          </a:xfrm>
        </p:spPr>
        <p:txBody>
          <a:bodyPr>
            <a:normAutofit/>
          </a:bodyPr>
          <a:lstStyle/>
          <a:p>
            <a:pPr marL="342900" lvl="0" indent="-342900" algn="ctr">
              <a:lnSpc>
                <a:spcPts val="2100"/>
              </a:lnSpc>
            </a:pPr>
            <a:r>
              <a:rPr lang="ru-RU" sz="20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Этот пушистый обитатель северных морей — настоящий символ </a:t>
            </a:r>
            <a:br>
              <a:rPr lang="ru-RU" sz="20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0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Камчатских побережий. </a:t>
            </a:r>
            <a:br>
              <a:rPr lang="ru-RU" sz="20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0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Знаете ли вы, кто это отдыхает на волнах?</a:t>
            </a:r>
            <a:br>
              <a:rPr lang="ru-RU" sz="18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000" cap="none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A929691-2469-52A5-9150-41B4BB78D5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1392" y="1880357"/>
            <a:ext cx="9729216" cy="452949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234357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9BC42F-1855-3174-D868-6FF5268BA3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645"/>
          <a:stretch/>
        </p:blipFill>
        <p:spPr>
          <a:xfrm>
            <a:off x="6391655" y="3682790"/>
            <a:ext cx="5210468" cy="2916936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EF1612-BF84-F710-B3B3-51328CE12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209676"/>
            <a:ext cx="11494008" cy="1507067"/>
          </a:xfrm>
        </p:spPr>
        <p:txBody>
          <a:bodyPr>
            <a:noAutofit/>
          </a:bodyPr>
          <a:lstStyle/>
          <a:p>
            <a:pPr marL="342900" lvl="0" indent="-342900" algn="ctr">
              <a:lnSpc>
                <a:spcPts val="2100"/>
              </a:lnSpc>
            </a:pPr>
            <a:r>
              <a:rPr lang="ru-RU" sz="18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Одно из самых любимых мест жителей </a:t>
            </a:r>
            <a:r>
              <a:rPr lang="ru-RU" sz="1800" cap="none" spc="15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z="18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аланы. Здесь и знатная рыбалка, и охота, и щедрый сбор ягод — морошки, клюквы, брусники. Этому уголку посвящены стихи, сказки и легенды. Пожалуй, у каждого </a:t>
            </a:r>
            <a:r>
              <a:rPr lang="ru-RU" sz="1800" cap="none" spc="15" dirty="0" err="1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z="1800" cap="none" spc="15" dirty="0" err="1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аланца</a:t>
            </a:r>
            <a:r>
              <a:rPr lang="ru-RU" sz="18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есть свои фотографии этого красочного места. Всем знакомо это место. </a:t>
            </a:r>
            <a:br>
              <a:rPr lang="ru-RU" sz="18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800" cap="none" spc="15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Вам остаётся лишь вспомнить его название.</a:t>
            </a:r>
            <a:br>
              <a:rPr lang="ru-RU" sz="18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1800" cap="none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13E11C1-470D-1152-C379-EEDDF048AE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45292" y="1520784"/>
            <a:ext cx="6301416" cy="291693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BAE8FE-3860-4B6B-434D-47AA561C5C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499"/>
          <a:stretch/>
        </p:blipFill>
        <p:spPr>
          <a:xfrm>
            <a:off x="420215" y="3328416"/>
            <a:ext cx="5512638" cy="316382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273455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1599DF-4D6F-4A6F-C1AF-C79C05DC9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290223"/>
            <a:ext cx="11375136" cy="1456281"/>
          </a:xfrm>
        </p:spPr>
        <p:txBody>
          <a:bodyPr>
            <a:normAutofit fontScale="90000"/>
          </a:bodyPr>
          <a:lstStyle/>
          <a:p>
            <a:pPr marL="342900" lvl="0" indent="-342900" algn="ctr">
              <a:lnSpc>
                <a:spcPct val="107000"/>
              </a:lnSpc>
              <a:spcAft>
                <a:spcPts val="800"/>
              </a:spcAft>
            </a:pPr>
            <a:r>
              <a:rPr lang="ru-RU" sz="20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Уютная поляна на берегу реки прямо в черте посёлка. Любимое место </a:t>
            </a:r>
            <a:r>
              <a:rPr lang="ru-RU" sz="2000" cap="none" dirty="0" err="1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000" cap="none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аланцев</a:t>
            </a:r>
            <a:r>
              <a:rPr lang="ru-RU" sz="20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которое объединяет и будни и торжество: здесь рыбачат, собираются на праздники, встречаются с друзьями. </a:t>
            </a:r>
            <a:br>
              <a:rPr lang="ru-RU" sz="20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Название необычное, но для местных — абсолютно родное, привычное с детства. Узнали уголок?</a:t>
            </a:r>
            <a:br>
              <a:rPr lang="ru-RU" sz="20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A7593E7-87CD-8789-9912-8CF213415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293" y="3536817"/>
            <a:ext cx="5386731" cy="303096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AC0A1E-4133-18D1-7CF6-B631975C6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4887" y="1746504"/>
            <a:ext cx="4087865" cy="482127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6316911A-02A1-78B1-A0D2-D87D2A73AF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82800" y="1614923"/>
            <a:ext cx="4787346" cy="260170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4008183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E1A452-470F-6122-9C59-DBBF989872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850" y="253828"/>
            <a:ext cx="10181821" cy="1355516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Чьи следы на берегу? Человека — понятно, а второй «рыболов» здесь частый гость. В </a:t>
            </a:r>
            <a:r>
              <a:rPr lang="ru-RU" sz="2000" cap="none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0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алане рыбалка — дело общее: и для людей, и для косолапых соседей.»</a:t>
            </a:r>
            <a:br>
              <a:rPr lang="ru-RU" sz="20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cap="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40DB15F-07C9-9C16-6AC9-01F4FD8A16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E5BD36-AA84-AD7E-E176-3E31906C5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2" y="1652809"/>
            <a:ext cx="6201220" cy="413839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29F56C-D626-C8E5-1A29-F669C63F7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569" y="3019213"/>
            <a:ext cx="5573638" cy="359663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897081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F7F37B-F793-EE69-6711-243E166D8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35372"/>
            <a:ext cx="10369296" cy="1507067"/>
          </a:xfrm>
        </p:spPr>
        <p:txBody>
          <a:bodyPr>
            <a:noAutofit/>
          </a:bodyPr>
          <a:lstStyle/>
          <a:p>
            <a:pPr marL="342900" lvl="0" indent="-342900" algn="ctr">
              <a:lnSpc>
                <a:spcPct val="107000"/>
              </a:lnSpc>
              <a:spcAft>
                <a:spcPts val="800"/>
              </a:spcAft>
            </a:pPr>
            <a:r>
              <a:rPr lang="ru-RU" sz="18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Знакомое всем </a:t>
            </a:r>
            <a:r>
              <a:rPr lang="ru-RU" sz="1800" cap="none" dirty="0" err="1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800" cap="none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аланцам</a:t>
            </a:r>
            <a:r>
              <a:rPr lang="ru-RU" sz="18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место — сопка, которая в переводе с </a:t>
            </a:r>
            <a:r>
              <a:rPr lang="ru-RU" sz="1800" cap="none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чавчувенского</a:t>
            </a:r>
            <a:r>
              <a:rPr lang="ru-RU" sz="18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зовется— «Тропа кочевников». Отсюда открывается завораживающий вид: на всю </a:t>
            </a:r>
            <a:r>
              <a:rPr lang="ru-RU" sz="1800" cap="none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8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алану и на море вдали. А ещё это любимое место для сбора дикоросов — тут собирают черемшу, ягоды и грибы. Узнали уголок?»</a:t>
            </a:r>
            <a:br>
              <a:rPr lang="ru-RU" sz="18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cap="none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7D8D04-4F44-D6D3-FAA8-B25BC5672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2609" y="1888742"/>
            <a:ext cx="5316393" cy="294098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Объект 3">
            <a:extLst>
              <a:ext uri="{FF2B5EF4-FFF2-40B4-BE49-F238E27FC236}">
                <a16:creationId xmlns:a16="http://schemas.microsoft.com/office/drawing/2014/main" id="{4B5DA6DE-A400-3DDA-E204-89FCE5DFDD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14822" b="19481"/>
          <a:stretch/>
        </p:blipFill>
        <p:spPr>
          <a:xfrm>
            <a:off x="365760" y="2914057"/>
            <a:ext cx="5945455" cy="339242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378702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71EEA0-183E-0ADA-9D94-251A74AEA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227965"/>
            <a:ext cx="10802112" cy="1688465"/>
          </a:xfrm>
        </p:spPr>
        <p:txBody>
          <a:bodyPr>
            <a:noAutofit/>
          </a:bodyPr>
          <a:lstStyle/>
          <a:p>
            <a:pPr marL="342900" lvl="0" indent="-342900" algn="ctr">
              <a:lnSpc>
                <a:spcPct val="107000"/>
              </a:lnSpc>
              <a:spcAft>
                <a:spcPts val="800"/>
              </a:spcAft>
            </a:pPr>
            <a:r>
              <a:rPr lang="ru-RU" sz="16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уютное место, в распадке у сопки „огуречик“. </a:t>
            </a:r>
            <a:br>
              <a:rPr lang="ru-RU" sz="16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Отсюда открываются спокойные виды, а сама долина словно создана природой для отдыха: защищена от ветра и щедро согрета солнцем. В молодости многих </a:t>
            </a:r>
            <a:r>
              <a:rPr lang="ru-RU" sz="1600" cap="none" dirty="0" err="1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600" cap="none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аланцев</a:t>
            </a:r>
            <a:r>
              <a:rPr lang="ru-RU" sz="16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это место было центром праздника: </a:t>
            </a:r>
            <a:br>
              <a:rPr lang="ru-RU" sz="16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тут кипела жизнь — торговля, игры, концерты, спорт. А теперь её любят за щедрые ягодники. </a:t>
            </a:r>
            <a:br>
              <a:rPr lang="ru-RU" sz="16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Тут особенно много жимолости и княженики. Как называется это место?</a:t>
            </a:r>
            <a:br>
              <a:rPr lang="ru-RU" sz="16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cap="none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7D6DCD-AE88-E97B-0AC3-D13B182CFC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440" y="2752589"/>
            <a:ext cx="5081016" cy="377686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Объект 3">
            <a:extLst>
              <a:ext uri="{FF2B5EF4-FFF2-40B4-BE49-F238E27FC236}">
                <a16:creationId xmlns:a16="http://schemas.microsoft.com/office/drawing/2014/main" id="{7EF86C33-14FF-0836-E6C9-D88150FD08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9402" y="2761488"/>
            <a:ext cx="5788998" cy="376796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495013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3A15B4-B4D2-1D84-3D46-B8F9F98DA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335470"/>
            <a:ext cx="11402568" cy="1507067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Южнее посёлка, на противоположном берегу реки </a:t>
            </a:r>
            <a:r>
              <a:rPr lang="ru-RU" sz="1800" cap="none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8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аланы, раскинулось живописное плато, где природа щедро делится дарами. Здесь вёдрами набирают морошку и княженику, растут грибы. </a:t>
            </a:r>
            <a:br>
              <a:rPr lang="ru-RU" sz="18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когда‑то эти места рассматривали как площадку для нового аэропорта. </a:t>
            </a:r>
            <a:br>
              <a:rPr lang="ru-RU" sz="18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Название хранит старую историю: тут был покос священника. Как называется это место?</a:t>
            </a:r>
            <a:br>
              <a:rPr lang="ru-RU" sz="18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cap="none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335E6E75-65B9-7E20-523A-5EDE2E1685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9880" y="1842536"/>
            <a:ext cx="7798520" cy="478174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560479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3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8D7BB3-4AB2-75C3-7378-8501C2C37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201169"/>
            <a:ext cx="10936224" cy="5897879"/>
          </a:xfrm>
        </p:spPr>
        <p:txBody>
          <a:bodyPr>
            <a:normAutofit/>
          </a:bodyPr>
          <a:lstStyle/>
          <a:p>
            <a:pPr marL="457200">
              <a:lnSpc>
                <a:spcPct val="107000"/>
              </a:lnSpc>
            </a:pPr>
            <a:r>
              <a:rPr lang="ru-RU" sz="1800" cap="none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sz="180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тветы</a:t>
            </a: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Сопка «Выделенная»; 2. Сопка «</a:t>
            </a:r>
            <a:r>
              <a:rPr kumimoji="0" lang="ru-RU" sz="180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Горнолыжка</a:t>
            </a: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»; 3. Сопка «Огуречик»; 4. Сопка «Водокачка» («Водоканал»); 5. «</a:t>
            </a:r>
            <a:r>
              <a:rPr kumimoji="0" lang="ru-RU" sz="180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Анадырка</a:t>
            </a: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»; 6. Рыбалка «Летник»; 7. Распадок «</a:t>
            </a:r>
            <a:r>
              <a:rPr kumimoji="0" lang="ru-RU" sz="180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Абхарча</a:t>
            </a: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»; 8. Сопка «Киев»; 9. Нерпа; 10. Сопки «</a:t>
            </a:r>
            <a:r>
              <a:rPr kumimoji="0" lang="ru-RU" sz="180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Пятибратка</a:t>
            </a: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»; 11. Рыбалка «</a:t>
            </a:r>
            <a:r>
              <a:rPr kumimoji="0" lang="ru-RU" sz="180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Хошеминка</a:t>
            </a: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»; 12. Сопка «За орбитой»; 13. «Долина юности»; 14. «Поповская».</a:t>
            </a:r>
            <a:b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-100" normalizeH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презентации использованы фотографии:</a:t>
            </a:r>
            <a:br>
              <a:rPr kumimoji="0" lang="ru-RU" sz="2000" b="0" i="0" u="none" strike="noStrike" kern="1200" cap="none" spc="-100" normalizeH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-100" normalizeH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Дмитрия </a:t>
            </a:r>
            <a:r>
              <a:rPr kumimoji="0" lang="ru-RU" sz="2000" b="0" i="0" u="none" strike="noStrike" kern="1200" cap="none" spc="-100" normalizeH="0" noProof="0" dirty="0" err="1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Петровца</a:t>
            </a:r>
            <a:r>
              <a:rPr kumimoji="0" lang="ru-RU" sz="2000" b="0" i="0" u="none" strike="noStrike" kern="1200" cap="none" spc="-100" normalizeH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Павла Крюкова, Эдуарда Миллера, Анатолия и Елены </a:t>
            </a:r>
            <a:r>
              <a:rPr kumimoji="0" lang="ru-RU" sz="2000" b="0" i="0" u="none" strike="noStrike" kern="1200" cap="none" spc="-100" normalizeH="0" noProof="0" dirty="0" err="1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Солодяковых</a:t>
            </a:r>
            <a:r>
              <a:rPr lang="ru-RU" sz="2000" cap="none" spc="-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Рудольфа Соломина.</a:t>
            </a:r>
            <a:br>
              <a:rPr kumimoji="0" lang="ru-RU" sz="2000" b="0" i="0" u="none" strike="noStrike" kern="1200" cap="none" spc="-100" normalizeH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ru-RU" sz="2000" b="0" i="0" u="none" strike="noStrike" kern="1200" cap="none" spc="-100" normalizeH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Спасибо за ваши ответы и за то, что разделили с нами это путешествие по памятным местам Паланы. Надеемся, что викторина напомнила о дорогих сердцу уголках и подарила немного тепла. </a:t>
            </a:r>
            <a:b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Добро пожаловать в наш посёлок — пусть эти пейзажи останутся с вами не только на фото!</a:t>
            </a:r>
            <a:b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200" b="1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 подготовила</a:t>
            </a:r>
            <a:r>
              <a:rPr lang="ru-RU" sz="1200" i="1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Е.И. </a:t>
            </a:r>
            <a:r>
              <a:rPr lang="ru-RU" sz="1200" i="1" cap="none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Солодякова</a:t>
            </a:r>
            <a:r>
              <a:rPr lang="ru-RU" sz="1200" i="1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(Руководитель клубного формирования КГБУ «Корякский ЦНТ»)</a:t>
            </a:r>
            <a:r>
              <a:rPr lang="ru-RU" sz="1200" b="1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br>
              <a:rPr lang="ru-RU" sz="12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200" b="1" cap="none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1200" b="1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едактор:</a:t>
            </a:r>
            <a:r>
              <a:rPr lang="ru-RU" sz="12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i="1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 И. Петрова</a:t>
            </a:r>
            <a:b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4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300679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212</TotalTime>
  <Words>1236</Words>
  <Application>Microsoft Office PowerPoint</Application>
  <PresentationFormat>Широкоэкранный</PresentationFormat>
  <Paragraphs>27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Century Gothic</vt:lpstr>
      <vt:lpstr>Georgia</vt:lpstr>
      <vt:lpstr>Times New Roman</vt:lpstr>
      <vt:lpstr>Wingdings 3</vt:lpstr>
      <vt:lpstr>Сектор</vt:lpstr>
      <vt:lpstr>Познавательная фото-викторина,  посвящённая 329-й годовщине Паланы (со дня первого упоминания)  и 89-летию её статуса окружного центра. «По местам нашей памяти: угадай место на фото»</vt:lpstr>
      <vt:lpstr>Эта сопка легко узнаётся — её визитная карточка: стела с надписью «Палана». Стела словно встречает каждого, кто поднимается наверх. Сюда ведёт дорога, которую помнит почти каждый, кто хоть однажды прилетал в Палану. Помните название этой сопки?» </vt:lpstr>
      <vt:lpstr>Эта сопка прекрасна круглый год! Летом и осенью склоны радуют яркими красками листвы, в конце июля здесь поспевает княженика, а зимой сопка становится излюбленным склоном для лыжников и сноубордистов. название этой сопки говорит само за себя. Как называется эта сопка?  </vt:lpstr>
      <vt:lpstr> В старину это место служило чавчувенам «дозорной» сопкой, во время межродовых стычек с неё разведчики подавали сигнал о приближении неприятеля. По чавчувенски -  эта сопка называется «Вороний гам», по-нымылански «Девичья сопка»,  а как её называют современники?   </vt:lpstr>
      <vt:lpstr>На этой фотографии хорошо видно макушку «Круглой» сопки и вершину «Горнолыжки»,  как вы думаете с какого места снято это фото? Для подсказки смотрите следующее фото.    </vt:lpstr>
      <vt:lpstr>Как называется это место? </vt:lpstr>
      <vt:lpstr>На корякском языке, нымылане называют это место «Норный дом», а как оно называется по-русски, назовите его распространённое название?   </vt:lpstr>
      <vt:lpstr>Рыбалка с балаганами на берегу реки Палана.  Это одна из самых популярных рыбалок паланцев — её название у всех на слуху, когда речь заходит о рыбалке. В начале 2000-х годов место с балаганами было легко узнаваемо:  здесь не раз проходили летние национальные праздники.  Сейчас оно изменилось, но осталось любимым местом для рыбалки. </vt:lpstr>
      <vt:lpstr>      Живописный распадок в окрестностях Паланы. Это место обожают охотники, сборщики дикоросов и любители пеших походов. По-корякски его название означает «Скелет кедрача», а тропы сюда ведут с разных сторон — от «Круглой» сопки, «Выделенной», «Стрельбища» и сопки «Луны». Осенью здесь полно ягоды и шишек. Как называется этот распадок? </vt:lpstr>
      <vt:lpstr>Над устьем реки Палана возвышается сопка с очень неожиданным именем. Для этих северных мест оно звучит почти как шутка, но прижилось в 80‑х благодаря приезжим морякам. А по‑корякски нымылане её называют — «Жилище волн».  И каждую весну она укрыта ковром из подснежников. Узнали место? </vt:lpstr>
      <vt:lpstr>Этот пушистый обитатель северных морей — настоящий символ  Камчатских побережий.  Знаете ли вы, кто это отдыхает на волнах? </vt:lpstr>
      <vt:lpstr>Одно из самых любимых мест жителей Паланы. Здесь и знатная рыбалка, и охота, и щедрый сбор ягод — морошки, клюквы, брусники. Этому уголку посвящены стихи, сказки и легенды. Пожалуй, у каждого Паланца есть свои фотографии этого красочного места. Всем знакомо это место.  Вам остаётся лишь вспомнить его название. </vt:lpstr>
      <vt:lpstr>Уютная поляна на берегу реки прямо в черте посёлка. Любимое место Паланцев, которое объединяет и будни и торжество: здесь рыбачат, собираются на праздники, встречаются с друзьями.  Название необычное, но для местных — абсолютно родное, привычное с детства. Узнали уголок? </vt:lpstr>
      <vt:lpstr>Чьи следы на берегу? Человека — понятно, а второй «рыболов» здесь частый гость. В Палане рыбалка — дело общее: и для людей, и для косолапых соседей.» </vt:lpstr>
      <vt:lpstr>Знакомое всем Паланцам место — сопка, которая в переводе с чавчувенского зовется— «Тропа кочевников». Отсюда открывается завораживающий вид: на всю Палану и на море вдали. А ещё это любимое место для сбора дикоросов — тут собирают черемшу, ягоды и грибы. Узнали уголок?» </vt:lpstr>
      <vt:lpstr>Это уютное место, в распадке у сопки „огуречик“.  Отсюда открываются спокойные виды, а сама долина словно создана природой для отдыха: защищена от ветра и щедро согрета солнцем. В молодости многих Паланцев это место было центром праздника:  тут кипела жизнь — торговля, игры, концерты, спорт. А теперь её любят за щедрые ягодники.  Тут особенно много жимолости и княженики. Как называется это место? </vt:lpstr>
      <vt:lpstr>Южнее посёлка, на противоположном берегу реки Паланы, раскинулось живописное плато, где природа щедро делится дарами. Здесь вёдрами набирают морошку и княженику, растут грибы.  А когда‑то эти места рассматривали как площадку для нового аэропорта.  Название хранит старую историю: тут был покос священника. Как называется это место? </vt:lpstr>
      <vt:lpstr>Ответы:  1. Сопка «Выделенная»; 2. Сопка «Горнолыжка»; 3. Сопка «Огуречик»; 4. Сопка «Водокачка» («Водоканал»); 5. «Анадырка»; 6. Рыбалка «Летник»; 7. Распадок «Абхарча»; 8. Сопка «Киев»; 9. Нерпа; 10. Сопки «Пятибратка»; 11. Рыбалка «Хошеминка»; 12. Сопка «За орбитой»; 13. «Долина юности»; 14. «Поповская».  В презентации использованы фотографии: Дмитрия Петровца, Павла Крюкова, Эдуарда Миллера, Анатолия и Елены Солодяковых, Рудольфа Соломина.            Спасибо за ваши ответы и за то, что разделили с нами это путешествие по памятным местам Паланы. Надеемся, что викторина напомнила о дорогих сердцу уголках и подарила немного тепла.  Добро пожаловать в наш посёлок — пусть эти пейзажи останутся с вами не только на фото!   Материал подготовила: Е.И. Солодякова (Руководитель клубного формирования КГБУ «Корякский ЦНТ»);   Редактор: А. И. Петрова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Познавательная фото-викторина,  посвящённая 329-й годовщине Паланы (со дня первого упоминания)  и 89-летию её статуса окружного центра. «По местам нашей памяти: угадай место на фото»</dc:title>
  <dc:creator>Пользователь</dc:creator>
  <cp:lastModifiedBy>Пользователь</cp:lastModifiedBy>
  <cp:revision>4</cp:revision>
  <dcterms:created xsi:type="dcterms:W3CDTF">2026-10-12T00:27:46Z</dcterms:created>
  <dcterms:modified xsi:type="dcterms:W3CDTF">2026-10-13T01:44:43Z</dcterms:modified>
</cp:coreProperties>
</file>